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Noto Sans CJK KR Regular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45400" y="1511300"/>
            <a:ext cx="30480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24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8800" y="9182100"/>
            <a:ext cx="171704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40400" y="6350000"/>
            <a:ext cx="6794500" cy="5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51200" y="3746500"/>
            <a:ext cx="11785600" cy="254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400" b="false" i="false" u="none" strike="noStrike" spc="-300">
                <a:solidFill>
                  <a:srgbClr val="000000"/>
                </a:solidFill>
                <a:latin typeface="S-Core Dream 9 Black"/>
              </a:rPr>
              <a:t>Performance and Reliability Test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" y="9461500"/>
            <a:ext cx="19939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S-Core Dream 5 Medium"/>
              </a:rPr>
              <a:t>김동민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35300"/>
          <a:ext cx="8813800" cy="6172200"/>
        </p:xfrm>
        <a:graphic>
          <a:graphicData uri="http://schemas.openxmlformats.org/drawingml/2006/table">
            <a:tbl>
              <a:tblPr/>
              <a:tblGrid>
                <a:gridCol w="1765300"/>
                <a:gridCol w="1765300"/>
                <a:gridCol w="1765300"/>
                <a:gridCol w="1765300"/>
                <a:gridCol w="17653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(n)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0.918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-0.082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0.927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0.899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0.934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0.935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0.902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0.913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96600" y="3937000"/>
            <a:ext cx="6172200" cy="393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(1G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송신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79600" y="3733800"/>
            <a:ext cx="7747000" cy="4953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34600" y="5842000"/>
            <a:ext cx="6896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파일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크기가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증가할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수록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평균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처리량이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감소함을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보인다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213600"/>
            <a:ext cx="18288000" cy="307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0000" y="2832100"/>
            <a:ext cx="7543800" cy="786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74200" y="2832100"/>
            <a:ext cx="7518400" cy="786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17907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24900" y="342900"/>
            <a:ext cx="8128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44700" y="3530600"/>
            <a:ext cx="4876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테스트</a:t>
            </a:r>
            <a:r>
              <a:rPr lang="en-US" sz="3200" b="false" i="false" u="none" strike="noStrike">
                <a:solidFill>
                  <a:srgbClr val="045BEF"/>
                </a:solidFill>
                <a:latin typeface="S-Core Dream 8 Heavy"/>
              </a:rPr>
              <a:t> </a:t>
            </a: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기준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700" y="6108700"/>
            <a:ext cx="60579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TOPST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GMAC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1Gbps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대역폭을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지원</a:t>
            </a:r>
          </a:p>
          <a:p>
            <a:pPr algn="l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처리량도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1Gbps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인지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테스트를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진행한다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6200" y="3530600"/>
            <a:ext cx="5181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테스트</a:t>
            </a:r>
            <a:r>
              <a:rPr lang="en-US" sz="3200" b="false" i="false" u="none" strike="noStrike">
                <a:solidFill>
                  <a:srgbClr val="045BEF"/>
                </a:solidFill>
                <a:latin typeface="S-Core Dream 8 Heavy"/>
              </a:rPr>
              <a:t> </a:t>
            </a: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62500" y="901700"/>
            <a:ext cx="8750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속도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수신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6200" y="6045200"/>
            <a:ext cx="60579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노트북에서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TOPST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크기의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파일을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전송했을때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처리량을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측정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(TOPST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노트북은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랜선으로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대상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크기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: 10M, 20M, 30M, 40M, 100M, 1G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48000"/>
          <a:ext cx="8724900" cy="6146800"/>
        </p:xfrm>
        <a:graphic>
          <a:graphicData uri="http://schemas.openxmlformats.org/drawingml/2006/table">
            <a:tbl>
              <a:tblPr/>
              <a:tblGrid>
                <a:gridCol w="1739900"/>
                <a:gridCol w="1739900"/>
                <a:gridCol w="1739900"/>
                <a:gridCol w="1739900"/>
                <a:gridCol w="17399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9.08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0.487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0.451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-0.549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0.56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9.93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0.373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9.09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0.27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0.441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9.07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0.451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9.07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0.602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9.07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0.446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9.07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9.09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0.551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0" y="4178300"/>
            <a:ext cx="6172200" cy="393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(10M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수신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48000"/>
          <a:ext cx="8724900" cy="6146800"/>
        </p:xfrm>
        <a:graphic>
          <a:graphicData uri="http://schemas.openxmlformats.org/drawingml/2006/table">
            <a:tbl>
              <a:tblPr/>
              <a:tblGrid>
                <a:gridCol w="1739900"/>
                <a:gridCol w="1739900"/>
                <a:gridCol w="1739900"/>
                <a:gridCol w="1739900"/>
                <a:gridCol w="17399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0.237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0.444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-0.556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0.446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0.331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0.636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0.32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0.448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0.443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0.551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0.433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0.593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0" y="3924300"/>
            <a:ext cx="6172200" cy="3987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(20M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수신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48000"/>
          <a:ext cx="8724900" cy="6146800"/>
        </p:xfrm>
        <a:graphic>
          <a:graphicData uri="http://schemas.openxmlformats.org/drawingml/2006/table">
            <a:tbl>
              <a:tblPr/>
              <a:tblGrid>
                <a:gridCol w="1739900"/>
                <a:gridCol w="1739900"/>
                <a:gridCol w="1739900"/>
                <a:gridCol w="1739900"/>
                <a:gridCol w="17399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0.792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0.702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-0.298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0.713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0.612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0.695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0.717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0.702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0.602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0.666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55300" y="4064000"/>
            <a:ext cx="6172200" cy="393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(30M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수신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48000"/>
          <a:ext cx="8724900" cy="6146800"/>
        </p:xfrm>
        <a:graphic>
          <a:graphicData uri="http://schemas.openxmlformats.org/drawingml/2006/table">
            <a:tbl>
              <a:tblPr/>
              <a:tblGrid>
                <a:gridCol w="1739900"/>
                <a:gridCol w="1739900"/>
                <a:gridCol w="1739900"/>
                <a:gridCol w="1739900"/>
                <a:gridCol w="17399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0.711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0.674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-0.326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0.641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0.624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0.669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0.632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0.717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0.686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0.697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0.676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55300" y="4064000"/>
            <a:ext cx="6172200" cy="393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(40M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수신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48000"/>
          <a:ext cx="8724900" cy="6146800"/>
        </p:xfrm>
        <a:graphic>
          <a:graphicData uri="http://schemas.openxmlformats.org/drawingml/2006/table">
            <a:tbl>
              <a:tblPr/>
              <a:tblGrid>
                <a:gridCol w="1739900"/>
                <a:gridCol w="1739900"/>
                <a:gridCol w="1739900"/>
                <a:gridCol w="1739900"/>
                <a:gridCol w="17399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0.754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-0.246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0.739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0.719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0.747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0.666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0.871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0.778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0.669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0.759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99.1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0.783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0" y="4013200"/>
            <a:ext cx="6172200" cy="393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(100M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수신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48000"/>
          <a:ext cx="8724900" cy="6146800"/>
        </p:xfrm>
        <a:graphic>
          <a:graphicData uri="http://schemas.openxmlformats.org/drawingml/2006/table">
            <a:tbl>
              <a:tblPr/>
              <a:tblGrid>
                <a:gridCol w="1739900"/>
                <a:gridCol w="1739900"/>
                <a:gridCol w="1739900"/>
                <a:gridCol w="1739900"/>
                <a:gridCol w="17399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0.633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0.771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-0.229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0.868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0.617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0.818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0.788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0.731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0.78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0.851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1023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0.803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07700" y="4152900"/>
            <a:ext cx="6172200" cy="393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(1G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수신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5600" y="3200400"/>
            <a:ext cx="8724900" cy="5651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0500" y="5499100"/>
            <a:ext cx="68072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데이터가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커질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수록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처리량이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높아진다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대역폭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1Gbps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보다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상대적으로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처리량이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Noto Sans CJK KR Regular"/>
              </a:rPr>
              <a:t>낮다</a:t>
            </a:r>
            <a:r>
              <a:rPr lang="en-US" sz="23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6500" y="3429000"/>
            <a:ext cx="15862300" cy="1066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1100" y="6591300"/>
            <a:ext cx="15862300" cy="1066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" y="3429000"/>
            <a:ext cx="241300" cy="1066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6591300"/>
            <a:ext cx="241300" cy="106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57900" y="1790700"/>
            <a:ext cx="6172200" cy="5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724900" y="342900"/>
            <a:ext cx="8128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49800" y="901700"/>
            <a:ext cx="880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목차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6300" y="3746500"/>
            <a:ext cx="14185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성능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테스트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3600" y="6908800"/>
            <a:ext cx="14185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신뢰성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테스트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57200" y="-711200"/>
            <a:ext cx="8407400" cy="1143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74400" y="5905500"/>
            <a:ext cx="6172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2921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350500" y="5041900"/>
            <a:ext cx="6819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신뢰성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213600"/>
            <a:ext cx="18288000" cy="307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0000" y="2832100"/>
            <a:ext cx="7543800" cy="786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0" y="2895600"/>
            <a:ext cx="7518400" cy="786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17907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24900" y="342900"/>
            <a:ext cx="8128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44700" y="3530600"/>
            <a:ext cx="4876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테스트</a:t>
            </a:r>
            <a:r>
              <a:rPr lang="en-US" sz="3200" b="false" i="false" u="none" strike="noStrike">
                <a:solidFill>
                  <a:srgbClr val="045BEF"/>
                </a:solidFill>
                <a:latin typeface="S-Core Dream 8 Heavy"/>
              </a:rPr>
              <a:t> </a:t>
            </a: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기준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8800" y="6832600"/>
            <a:ext cx="6057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GMAC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디바이스의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장기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안전성을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테스트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6200" y="3530600"/>
            <a:ext cx="5181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테스트</a:t>
            </a:r>
            <a:r>
              <a:rPr lang="en-US" sz="3200" b="false" i="false" u="none" strike="noStrike">
                <a:solidFill>
                  <a:srgbClr val="045BEF"/>
                </a:solidFill>
                <a:latin typeface="S-Core Dream 8 Heavy"/>
              </a:rPr>
              <a:t> </a:t>
            </a: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46600" y="901700"/>
            <a:ext cx="8750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신뢰성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2700" y="6781800"/>
            <a:ext cx="63119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iperf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1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시간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동안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TOPST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host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송수신을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진행한다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57300" y="24130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717800" y="3695700"/>
          <a:ext cx="10033000" cy="1549400"/>
        </p:xfrm>
        <a:graphic>
          <a:graphicData uri="http://schemas.openxmlformats.org/drawingml/2006/table">
            <a:tbl>
              <a:tblPr/>
              <a:tblGrid>
                <a:gridCol w="3340100"/>
                <a:gridCol w="3340100"/>
                <a:gridCol w="3340100"/>
              </a:tblGrid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전송시간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전송량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(3600)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390G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931 Mbits/sec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717800" y="6934200"/>
          <a:ext cx="10033000" cy="1549400"/>
        </p:xfrm>
        <a:graphic>
          <a:graphicData uri="http://schemas.openxmlformats.org/drawingml/2006/table">
            <a:tbl>
              <a:tblPr/>
              <a:tblGrid>
                <a:gridCol w="3340100"/>
                <a:gridCol w="3340100"/>
                <a:gridCol w="3340100"/>
              </a:tblGrid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수신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시간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수신량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774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(3599.99)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288G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688Mbits/sec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9461500" y="901700"/>
            <a:ext cx="7797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송수신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장기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안전성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5100" y="2882900"/>
            <a:ext cx="2705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장기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안전성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2400" y="6184900"/>
            <a:ext cx="2705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장기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안전성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51000" y="2844800"/>
            <a:ext cx="635000" cy="57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51000" y="4178300"/>
            <a:ext cx="635000" cy="57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51000" y="5511800"/>
            <a:ext cx="635000" cy="571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17907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24900" y="342900"/>
            <a:ext cx="812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800100" cy="1028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25700" y="2933700"/>
            <a:ext cx="141859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송신의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경우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,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파일크기가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커질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수록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처리량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성능이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낮아지나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,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대역폭인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1Gbits/sec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에서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크게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벗어나지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않는다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49800" y="901700"/>
            <a:ext cx="880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핵심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내용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정리한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결론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5700" y="4267200"/>
            <a:ext cx="141859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수신의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경우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,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파일크기가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작을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수록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처리량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성능이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낮아지고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,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파일크기가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커질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수록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처리량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성능이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높아지나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기존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대역폭인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1Gbps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보다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상대적으로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3 Light"/>
              </a:rPr>
              <a:t>낮다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3 Light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5700" y="5600700"/>
            <a:ext cx="153289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1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시간동안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송수신을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지속했을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때도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,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송신은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처리량이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1Gbps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에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근접하나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수신은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688Mbps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에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6 Bold"/>
              </a:rPr>
              <a:t>그쳤다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6 Bold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5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8800" y="9182100"/>
            <a:ext cx="171704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6324600"/>
            <a:ext cx="6172200" cy="5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40100" y="4356100"/>
            <a:ext cx="116205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400" b="false" i="false" u="none" strike="noStrike" spc="-300">
                <a:solidFill>
                  <a:srgbClr val="FFFFFF"/>
                </a:solidFill>
                <a:latin typeface="S-Core Dream 3 Light"/>
              </a:rPr>
              <a:t>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57200" y="-711200"/>
            <a:ext cx="8407400" cy="1143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74400" y="5905500"/>
            <a:ext cx="6172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292100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350500" y="5041900"/>
            <a:ext cx="6819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성능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213600"/>
            <a:ext cx="18288000" cy="3073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0000" y="2832100"/>
            <a:ext cx="7543800" cy="786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74200" y="2832100"/>
            <a:ext cx="7518400" cy="786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1790700"/>
            <a:ext cx="61722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24900" y="342900"/>
            <a:ext cx="8128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44700" y="3530600"/>
            <a:ext cx="4876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테스트</a:t>
            </a:r>
            <a:r>
              <a:rPr lang="en-US" sz="3200" b="false" i="false" u="none" strike="noStrike">
                <a:solidFill>
                  <a:srgbClr val="045BEF"/>
                </a:solidFill>
                <a:latin typeface="S-Core Dream 8 Heavy"/>
              </a:rPr>
              <a:t> </a:t>
            </a: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기준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44700" y="6223000"/>
            <a:ext cx="60579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TOPST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GMAC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1Gbps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대역폭을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지원</a:t>
            </a:r>
          </a:p>
          <a:p>
            <a:pPr algn="l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07899"/>
              </a:lnSpc>
            </a:pP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송신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처리량도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1Gbps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인지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테스트를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진행한다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36200" y="3530600"/>
            <a:ext cx="5181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테스트</a:t>
            </a:r>
            <a:r>
              <a:rPr lang="en-US" sz="3200" b="false" i="false" u="none" strike="noStrike">
                <a:solidFill>
                  <a:srgbClr val="045BEF"/>
                </a:solidFill>
                <a:latin typeface="S-Core Dream 8 Heavy"/>
              </a:rPr>
              <a:t> </a:t>
            </a:r>
            <a:r>
              <a:rPr lang="ko-KR" sz="3200" b="false" i="false" u="none" strike="noStrike">
                <a:solidFill>
                  <a:srgbClr val="045BEF"/>
                </a:solidFill>
                <a:ea typeface="S-Core Dream 8 Heavy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62500" y="901700"/>
            <a:ext cx="8750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속도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송신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2700" y="5854700"/>
            <a:ext cx="6057900" cy="148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TOPST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노트북으로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크기의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파일을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전송했을때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처리량을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측정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(TOPST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노트북은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랜선으로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000000"/>
                </a:solidFill>
                <a:ea typeface="Noto Sans CJK KR Regular"/>
              </a:rPr>
              <a:t>연결</a:t>
            </a:r>
            <a:r>
              <a:rPr lang="en-US" sz="2200" b="false" i="false" u="none" strike="noStrike" spc="-100">
                <a:solidFill>
                  <a:srgbClr val="000000"/>
                </a:solidFill>
                <a:latin typeface="Noto Sans CJK KR Regular"/>
              </a:rPr>
              <a:t>)</a:t>
            </a:r>
          </a:p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대상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Noto Sans CJK KR Regular"/>
              </a:rPr>
              <a:t>크기</a:t>
            </a:r>
            <a:r>
              <a:rPr lang="en-US" sz="2200" b="false" i="false" u="none" strike="noStrike">
                <a:solidFill>
                  <a:srgbClr val="000000"/>
                </a:solidFill>
                <a:latin typeface="Noto Sans CJK KR Regular"/>
              </a:rPr>
              <a:t> : 10M, 20M, 30M, 40M, 100M, 1G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35300"/>
          <a:ext cx="9118600" cy="61722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  <a:gridCol w="1828800"/>
                <a:gridCol w="18288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1.157 Gbits/sec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+0.157 Gbits/sec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10.2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63300" y="4102100"/>
            <a:ext cx="6172200" cy="3898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(10M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송신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48000"/>
          <a:ext cx="8724900" cy="6172200"/>
        </p:xfrm>
        <a:graphic>
          <a:graphicData uri="http://schemas.openxmlformats.org/drawingml/2006/table">
            <a:tbl>
              <a:tblPr/>
              <a:tblGrid>
                <a:gridCol w="1739900"/>
                <a:gridCol w="1739900"/>
                <a:gridCol w="1739900"/>
                <a:gridCol w="1739900"/>
                <a:gridCol w="17399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1.026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+0.026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0.999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0.971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20.7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45800" y="4318000"/>
            <a:ext cx="6172200" cy="393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(20M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송신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48000"/>
          <a:ext cx="8724900" cy="6172200"/>
        </p:xfrm>
        <a:graphic>
          <a:graphicData uri="http://schemas.openxmlformats.org/drawingml/2006/table">
            <a:tbl>
              <a:tblPr/>
              <a:tblGrid>
                <a:gridCol w="1739900"/>
                <a:gridCol w="1739900"/>
                <a:gridCol w="1739900"/>
                <a:gridCol w="1739900"/>
                <a:gridCol w="17399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30.7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1.009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+0.009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30.4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30.6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44200" y="4216400"/>
            <a:ext cx="6172200" cy="384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(30M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송신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35300"/>
          <a:ext cx="8813800" cy="6172200"/>
        </p:xfrm>
        <a:graphic>
          <a:graphicData uri="http://schemas.openxmlformats.org/drawingml/2006/table">
            <a:tbl>
              <a:tblPr/>
              <a:tblGrid>
                <a:gridCol w="1765300"/>
                <a:gridCol w="1765300"/>
                <a:gridCol w="1765300"/>
                <a:gridCol w="1765300"/>
                <a:gridCol w="17653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(n)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0.988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-0.012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0.993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0.993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0.993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0.981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0.993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0.992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0.991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0.994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40.4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0.991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09300" y="4178300"/>
            <a:ext cx="6172200" cy="3886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(40M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송신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79629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362200"/>
            <a:ext cx="16306800" cy="734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776700" y="342900"/>
            <a:ext cx="812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1752600"/>
            <a:ext cx="6172200" cy="508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765300" y="3035300"/>
          <a:ext cx="8813800" cy="6172200"/>
        </p:xfrm>
        <a:graphic>
          <a:graphicData uri="http://schemas.openxmlformats.org/drawingml/2006/table">
            <a:tbl>
              <a:tblPr/>
              <a:tblGrid>
                <a:gridCol w="1765300"/>
                <a:gridCol w="1765300"/>
                <a:gridCol w="1765300"/>
                <a:gridCol w="1765300"/>
                <a:gridCol w="17653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Run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Transfer (MB)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Bitrate (Gbps)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평균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처리량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(n)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오차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0.963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-0.037 Gbps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0.955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100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0.964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09300" y="4267200"/>
            <a:ext cx="6172200" cy="4127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055100" y="787400"/>
            <a:ext cx="8039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테스트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(100M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S-Core Dream 8 Heavy"/>
              </a:rPr>
              <a:t>송신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S-Core Dream 8 Heavy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